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81" r:id="rId8"/>
    <p:sldId id="282" r:id="rId9"/>
    <p:sldId id="284" r:id="rId10"/>
    <p:sldId id="278" r:id="rId11"/>
    <p:sldId id="283" r:id="rId12"/>
    <p:sldId id="279" r:id="rId13"/>
    <p:sldId id="256" r:id="rId14"/>
    <p:sldId id="258" r:id="rId15"/>
    <p:sldId id="269" r:id="rId16"/>
    <p:sldId id="259" r:id="rId17"/>
    <p:sldId id="263" r:id="rId18"/>
    <p:sldId id="285" r:id="rId19"/>
    <p:sldId id="271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AF6FF-41D9-88E0-6F9F-1F284BB28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5-</a:t>
            </a:r>
            <a:r>
              <a:rPr lang="kk-KZ" dirty="0"/>
              <a:t>лекция. Антенналарды қоректендіру (питание)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76B95D-BD45-8B69-F44E-114561746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318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AB3A0-EDF5-2E91-F3A7-D0FCA90B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5660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ЖЖ фидер </a:t>
            </a:r>
            <a:r>
              <a:rPr lang="kk-KZ" b="1" dirty="0">
                <a:solidFill>
                  <a:schemeClr val="tx2"/>
                </a:solidFill>
              </a:rPr>
              <a:t>үшін диэлектрик</a:t>
            </a:r>
            <a:endParaRPr lang="ru-KZ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842DD-D82B-C9F6-C6C6-D9A28D77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4" y="697534"/>
            <a:ext cx="8981351" cy="2042452"/>
          </a:xfrm>
        </p:spPr>
        <p:txBody>
          <a:bodyPr/>
          <a:lstStyle/>
          <a:p>
            <a:r>
              <a:rPr lang="kk-KZ" dirty="0"/>
              <a:t>ЭМТ-лардың әртүрлі ортада таралуының жылдамдығы 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BB7C8-9BF9-4F0F-B04B-354E3F95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82" y="1234829"/>
            <a:ext cx="1728644" cy="1256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EAA51E-4878-F220-6FCB-339E27F1B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98"/>
          <a:stretch/>
        </p:blipFill>
        <p:spPr>
          <a:xfrm>
            <a:off x="3921869" y="3498518"/>
            <a:ext cx="3693805" cy="1801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C93A6E-EC6E-B59C-8154-80EA4732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4" y="3331676"/>
            <a:ext cx="3280789" cy="1780201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D35A9A3-D098-21E9-503B-2F8212A38D10}"/>
              </a:ext>
            </a:extLst>
          </p:cNvPr>
          <p:cNvSpPr/>
          <p:nvPr/>
        </p:nvSpPr>
        <p:spPr>
          <a:xfrm>
            <a:off x="3432582" y="4033097"/>
            <a:ext cx="489287" cy="418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25F676-FC6B-CE0A-67F5-A08237E3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23"/>
          <a:stretch/>
        </p:blipFill>
        <p:spPr>
          <a:xfrm>
            <a:off x="4152929" y="5144220"/>
            <a:ext cx="3123983" cy="15062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F9A816-9784-7968-25D7-9ABBBFB71C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265"/>
          <a:stretch/>
        </p:blipFill>
        <p:spPr>
          <a:xfrm>
            <a:off x="55144" y="5163121"/>
            <a:ext cx="3151562" cy="1379986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69051A0-8425-89B4-F419-2982D2A39C97}"/>
              </a:ext>
            </a:extLst>
          </p:cNvPr>
          <p:cNvSpPr/>
          <p:nvPr/>
        </p:nvSpPr>
        <p:spPr>
          <a:xfrm>
            <a:off x="3435174" y="5634909"/>
            <a:ext cx="489287" cy="418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3AB8A-FC78-030E-9B5B-4B0380F38E41}"/>
              </a:ext>
            </a:extLst>
          </p:cNvPr>
          <p:cNvSpPr txBox="1"/>
          <p:nvPr/>
        </p:nvSpPr>
        <p:spPr>
          <a:xfrm>
            <a:off x="179512" y="2544192"/>
            <a:ext cx="878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rgbClr val="C00000"/>
                </a:solidFill>
              </a:rPr>
              <a:t>Синтетикалық диэлектрикпен изоляцияланған қос өткізгіш</a:t>
            </a:r>
            <a:endParaRPr lang="ru-K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3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20DF7-CCB2-C609-1B3F-2684A7A15969}"/>
              </a:ext>
            </a:extLst>
          </p:cNvPr>
          <p:cNvSpPr txBox="1"/>
          <p:nvPr/>
        </p:nvSpPr>
        <p:spPr>
          <a:xfrm>
            <a:off x="179512" y="116632"/>
            <a:ext cx="878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rgbClr val="C00000"/>
                </a:solidFill>
              </a:rPr>
              <a:t>Синтетикалық диэлектрикпен изоляцияланған коаксиалды кабельдің толқындық кедергісі</a:t>
            </a:r>
            <a:endParaRPr lang="ru-KZ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9D300-CBA2-9C9C-CEBF-2FE892870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3"/>
          <a:stretch/>
        </p:blipFill>
        <p:spPr>
          <a:xfrm>
            <a:off x="611560" y="1484783"/>
            <a:ext cx="2928864" cy="1440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0CBF3-6A40-0533-86B7-F67A3C988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63"/>
          <a:stretch/>
        </p:blipFill>
        <p:spPr>
          <a:xfrm>
            <a:off x="4596885" y="1484783"/>
            <a:ext cx="2928864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5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AC2B4-2B68-5292-22DA-C4CF97F3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8ECB7-7FA0-1685-7A2D-783CDC24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F1BB2-1D9A-F47A-BA4A-A07DECC8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51"/>
            <a:ext cx="9144000" cy="6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7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7/7c/Coaxial_cable_cutaway_new.svg/1024px-Coaxial_cable_cutaway_new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64" y="3460364"/>
            <a:ext cx="362049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Коаксиальный кабель RG-58 | RUQRZ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1516"/>
            <a:ext cx="3058808" cy="18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pload.wikimedia.org/wikipedia/commons/7/73/RG-59.jpg">
            <a:extLst>
              <a:ext uri="{FF2B5EF4-FFF2-40B4-BE49-F238E27FC236}">
                <a16:creationId xmlns:a16="http://schemas.microsoft.com/office/drawing/2014/main" id="{BB65ED99-3028-C0B5-ABEA-BD839901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3" y="3140968"/>
            <a:ext cx="4861613" cy="33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A9C197-7D0F-23E0-3594-6B35C3D1CFF7}"/>
              </a:ext>
            </a:extLst>
          </p:cNvPr>
          <p:cNvSpPr txBox="1">
            <a:spLocks/>
          </p:cNvSpPr>
          <p:nvPr/>
        </p:nvSpPr>
        <p:spPr>
          <a:xfrm>
            <a:off x="323528" y="-2566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tx2"/>
                </a:solidFill>
              </a:rPr>
              <a:t>Коаксиалды кабель</a:t>
            </a:r>
            <a:endParaRPr lang="ru-KZ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3F02-C7CE-52B9-30BF-59A515412650}"/>
              </a:ext>
            </a:extLst>
          </p:cNvPr>
          <p:cNvSpPr txBox="1"/>
          <p:nvPr/>
        </p:nvSpPr>
        <p:spPr>
          <a:xfrm>
            <a:off x="172633" y="1336412"/>
            <a:ext cx="6847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W.Siemens</a:t>
            </a:r>
            <a:r>
              <a:rPr lang="en-US" sz="3200" b="1" dirty="0">
                <a:solidFill>
                  <a:schemeClr val="tx2"/>
                </a:solidFill>
              </a:rPr>
              <a:t> 1884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Одножильный, многожильный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Полиэтилен, полистирол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00338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8AB0B9-6F43-612E-8DE1-77D41884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" y="495955"/>
            <a:ext cx="6552728" cy="5866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7BD011-65F7-D0D0-0984-95EB93DF3AB6}"/>
              </a:ext>
            </a:extLst>
          </p:cNvPr>
          <p:cNvSpPr txBox="1"/>
          <p:nvPr/>
        </p:nvSpPr>
        <p:spPr>
          <a:xfrm>
            <a:off x="6825341" y="62068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Механикалы</a:t>
            </a:r>
            <a:r>
              <a:rPr lang="kk-KZ" dirty="0"/>
              <a:t>қ беріктігі жоғары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Ылғалға төзімді</a:t>
            </a: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99571-CD3E-BC3C-DF77-AAA61AF4063B}"/>
              </a:ext>
            </a:extLst>
          </p:cNvPr>
          <p:cNvSpPr txBox="1"/>
          <p:nvPr/>
        </p:nvSpPr>
        <p:spPr>
          <a:xfrm>
            <a:off x="6825341" y="383665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Механикалы</a:t>
            </a:r>
            <a:r>
              <a:rPr lang="kk-KZ" dirty="0"/>
              <a:t>қ беріктігі төмен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Затухание аз</a:t>
            </a:r>
          </a:p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1F2B4-B85B-7670-0848-C9F7E901CB9A}"/>
              </a:ext>
            </a:extLst>
          </p:cNvPr>
          <p:cNvSpPr txBox="1"/>
          <p:nvPr/>
        </p:nvSpPr>
        <p:spPr>
          <a:xfrm>
            <a:off x="6557053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ПОЛИВИНИЛХЛОРИД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1597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Мощный фидерный кабель HCA550-50J — купить в Москве в | KR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293499" cy="39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аксиальный кабель - Coaxial cable -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8" y="3068960"/>
            <a:ext cx="2880342" cy="32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4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ru/0/0f/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07" y="160337"/>
            <a:ext cx="4440968" cy="65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_{h}={\frac  {2\pi \varepsilon _{0}\varepsilon }{\ln(D/d)}}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C_{h}={\frac  {2\pi \varepsilon _{0}\varepsilon }{\ln(D/d)}}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C_{h}={\frac  {2\pi \varepsilon _{0}\varepsilon }{\ln(D/d)}},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0207"/>
            <a:ext cx="149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178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12876"/>
            <a:ext cx="4400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51" y="3392890"/>
            <a:ext cx="2314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90" y="4154785"/>
            <a:ext cx="1800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1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830349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5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D2D43-A3C5-29C5-3EBB-9F7E9EEA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1B0810-1013-81FA-0589-83FB3FDEC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/>
          <a:stretch/>
        </p:blipFill>
        <p:spPr>
          <a:xfrm>
            <a:off x="1259632" y="116632"/>
            <a:ext cx="5904656" cy="22143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1EDBDF-8E24-3D9D-8F89-A40B51D1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28" y="2492323"/>
            <a:ext cx="5886460" cy="38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7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7752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2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18473-BCBC-ED52-E485-3E527ADF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chemeClr val="tx2"/>
                </a:solidFill>
              </a:rPr>
              <a:t>Фидер</a:t>
            </a:r>
            <a:endParaRPr lang="ru-KZ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A8298-947A-D446-F8AA-A5684C68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6" y="1124744"/>
            <a:ext cx="8388424" cy="248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AC7B2-F9AA-503E-AF23-541E49F620B9}"/>
              </a:ext>
            </a:extLst>
          </p:cNvPr>
          <p:cNvSpPr txBox="1"/>
          <p:nvPr/>
        </p:nvSpPr>
        <p:spPr>
          <a:xfrm>
            <a:off x="405880" y="3789040"/>
            <a:ext cx="873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/>
              <a:t>Фидердің мақсаты – мейілінше аз жоғалтумен жоғары жиілікті энергияны тасымалдау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77642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16824" cy="62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336704" cy="62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1304940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f=22 GHz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1916832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f=64 GHz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Дуга (радиолокационная станция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уга (радиолокационная станция)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к строилась и работала уникальная РЛС близ Чернобыля - Газета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2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6" y="188640"/>
            <a:ext cx="3312368" cy="19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7472"/>
            <a:ext cx="2882598" cy="28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7472"/>
            <a:ext cx="2539542" cy="28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7806" y="901506"/>
            <a:ext cx="3423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Максимум, минимум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90" y="2708920"/>
            <a:ext cx="2834886" cy="29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0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4748"/>
            <a:ext cx="20097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4748"/>
            <a:ext cx="2390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6233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s&gt;1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6475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m&lt;1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52090" cy="43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0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448272" cy="26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44651"/>
            <a:ext cx="3024336" cy="20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1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18D5-B6FE-AB5C-8F79-AF00EFB5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/>
                </a:solidFill>
              </a:rPr>
              <a:t>Өткізгіштің толқындық кедергісі (волновое сопротивление)</a:t>
            </a:r>
            <a:endParaRPr lang="ru-KZ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D1E74-8468-16F9-E8A7-222AD4B2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013972"/>
            <a:ext cx="7992888" cy="3560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FAB99-F5E9-55D9-77A7-2CCD7605C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00059"/>
            <a:ext cx="1903661" cy="1269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F2D85-ED20-C80F-4DBC-CC7E80669C68}"/>
              </a:ext>
            </a:extLst>
          </p:cNvPr>
          <p:cNvSpPr txBox="1"/>
          <p:nvPr/>
        </p:nvSpPr>
        <p:spPr>
          <a:xfrm>
            <a:off x="2951312" y="1487780"/>
            <a:ext cx="6192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</a:rPr>
              <a:t>Активті болып табылады, яғни жиіліктен немесе ұзындықтан тәуелді емес</a:t>
            </a:r>
            <a:endParaRPr lang="ru-K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C914A6-2C72-45FA-A3B0-BA3F6304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6984776" cy="4262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908BD-E5DE-FE7C-8C77-3C1917CD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60648"/>
            <a:ext cx="1903661" cy="12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A4E3F-3A15-568D-2FC1-48E76D39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04" y="-2639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/>
                </a:solidFill>
              </a:rPr>
              <a:t>Антенналық техникадағы фидерлер</a:t>
            </a:r>
            <a:endParaRPr lang="ru-KZ" b="1" dirty="0">
              <a:solidFill>
                <a:schemeClr val="tx2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434B24-3E38-AEA1-4BCB-EC4A346C9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4207143" cy="14730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921AD-C308-D5A9-B42B-542D0C882167}"/>
              </a:ext>
            </a:extLst>
          </p:cNvPr>
          <p:cNvSpPr txBox="1"/>
          <p:nvPr/>
        </p:nvSpPr>
        <p:spPr>
          <a:xfrm>
            <a:off x="0" y="705006"/>
            <a:ext cx="4901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FF0000"/>
                </a:solidFill>
              </a:rPr>
              <a:t>Қос параллель өткізгіштер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63B53-E987-6DFA-AFF8-B48D7F5C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246372"/>
            <a:ext cx="1520309" cy="1711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15BC-0E17-7A06-3B2D-F73B1460256F}"/>
              </a:ext>
            </a:extLst>
          </p:cNvPr>
          <p:cNvSpPr txBox="1"/>
          <p:nvPr/>
        </p:nvSpPr>
        <p:spPr>
          <a:xfrm>
            <a:off x="4788024" y="71573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Коаксиалды өткізгіштер</a:t>
            </a:r>
            <a:endParaRPr lang="ru-K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6B76AB-8A4A-E453-7FC6-330B4186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3351773"/>
            <a:ext cx="4554753" cy="2866783"/>
          </a:xfrm>
          <a:prstGeom prst="rect">
            <a:avLst/>
          </a:prstGeom>
        </p:spPr>
      </p:pic>
      <p:pic>
        <p:nvPicPr>
          <p:cNvPr id="10" name="Picture 2" descr="https://upload.wikimedia.org/wikipedia/ru/b/b8/UTP_Cat_6.jpg">
            <a:extLst>
              <a:ext uri="{FF2B5EF4-FFF2-40B4-BE49-F238E27FC236}">
                <a16:creationId xmlns:a16="http://schemas.microsoft.com/office/drawing/2014/main" id="{5D111477-1F3E-240B-7700-10C71040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5" y="3351773"/>
            <a:ext cx="2520280" cy="28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7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88CC6-F64D-07B8-9B66-FA80AFA7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4525963"/>
          </a:xfrm>
        </p:spPr>
        <p:txBody>
          <a:bodyPr>
            <a:normAutofit/>
          </a:bodyPr>
          <a:lstStyle/>
          <a:p>
            <a:r>
              <a:rPr lang="kk-KZ" dirty="0"/>
              <a:t>Егер диэлетрик ретінде екі өткізгіш арасында ауа болса, онда</a:t>
            </a:r>
          </a:p>
          <a:p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r>
              <a:rPr lang="kk-KZ" dirty="0"/>
              <a:t>Ауамен изоляцияланған коаксиал үшін 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752D4-F7D9-C39E-9F25-C5F4D3FB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865899"/>
            <a:ext cx="2472636" cy="13416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4DB29-C483-175C-63E6-88FE97AD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34" y="2179398"/>
            <a:ext cx="7162235" cy="1277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1D917-5BAF-CA26-B711-8B68BDC1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86" y="4770395"/>
            <a:ext cx="3453365" cy="1277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E94FAA-9FB6-FCED-F0E8-CB97C309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551326"/>
            <a:ext cx="4175608" cy="14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C656E-0D40-ED8E-FC98-4D1B81D4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8" y="39195"/>
            <a:ext cx="7643192" cy="69264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/>
                </a:solidFill>
              </a:rPr>
              <a:t>Ауамен изо.н қос өткізгіштің </a:t>
            </a:r>
            <a:r>
              <a:rPr lang="en-US" b="1" dirty="0">
                <a:solidFill>
                  <a:schemeClr val="tx2"/>
                </a:solidFill>
              </a:rPr>
              <a:t>Z-</a:t>
            </a:r>
            <a:r>
              <a:rPr lang="kk-KZ" b="1" dirty="0">
                <a:solidFill>
                  <a:schemeClr val="tx2"/>
                </a:solidFill>
              </a:rPr>
              <a:t>і</a:t>
            </a:r>
            <a:endParaRPr lang="ru-KZ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C19B6-B616-9740-D387-BE10C7DE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0" y="869746"/>
            <a:ext cx="7767000" cy="55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A94E2E-5788-FD31-AF2B-E313E281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79163"/>
            <a:ext cx="8532440" cy="597883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A79CB4-98C7-E07F-FD22-FA626AD0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8" y="39195"/>
            <a:ext cx="7643192" cy="69264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/>
                </a:solidFill>
              </a:rPr>
              <a:t>Ауамен изо.н коаксиалдың </a:t>
            </a:r>
            <a:r>
              <a:rPr lang="en-US" b="1" dirty="0">
                <a:solidFill>
                  <a:schemeClr val="tx2"/>
                </a:solidFill>
              </a:rPr>
              <a:t>Z-</a:t>
            </a:r>
            <a:r>
              <a:rPr lang="kk-KZ" b="1" dirty="0">
                <a:solidFill>
                  <a:schemeClr val="tx2"/>
                </a:solidFill>
              </a:rPr>
              <a:t>і</a:t>
            </a:r>
            <a:endParaRPr lang="ru-K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073FDD-463E-0D3C-A79A-31F19846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2736"/>
            <a:ext cx="7947756" cy="547069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4AA493-82FB-6019-9A86-5129756A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79" y="188640"/>
            <a:ext cx="9038801" cy="69264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/>
                </a:solidFill>
              </a:rPr>
              <a:t>Ауамен изо.н, экрандалған қос өткізгіштің </a:t>
            </a:r>
            <a:r>
              <a:rPr lang="en-US" b="1" dirty="0">
                <a:solidFill>
                  <a:schemeClr val="tx2"/>
                </a:solidFill>
              </a:rPr>
              <a:t>Z-</a:t>
            </a:r>
            <a:r>
              <a:rPr lang="kk-KZ" b="1" dirty="0">
                <a:solidFill>
                  <a:schemeClr val="tx2"/>
                </a:solidFill>
              </a:rPr>
              <a:t>і</a:t>
            </a:r>
            <a:endParaRPr lang="ru-K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7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5-лекция. Антенналарды қоректендіру (питание)</vt:lpstr>
      <vt:lpstr>Фидер</vt:lpstr>
      <vt:lpstr>Өткізгіштің толқындық кедергісі (волновое сопротивление)</vt:lpstr>
      <vt:lpstr>Презентация PowerPoint</vt:lpstr>
      <vt:lpstr>Антенналық техникадағы фидерлер</vt:lpstr>
      <vt:lpstr>Презентация PowerPoint</vt:lpstr>
      <vt:lpstr>Ауамен изо.н қос өткізгіштің Z-і</vt:lpstr>
      <vt:lpstr>Ауамен изо.н коаксиалдың Z-і</vt:lpstr>
      <vt:lpstr>Ауамен изо.н, экрандалған қос өткізгіштің Z-і</vt:lpstr>
      <vt:lpstr>ЖЖ фидер үшін диэлектрик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beibit</cp:lastModifiedBy>
  <cp:revision>45</cp:revision>
  <dcterms:created xsi:type="dcterms:W3CDTF">2019-09-16T07:54:15Z</dcterms:created>
  <dcterms:modified xsi:type="dcterms:W3CDTF">2022-10-07T05:54:50Z</dcterms:modified>
</cp:coreProperties>
</file>